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ong Gothic Medium"/>
      <p:bold r:id="rId16"/>
    </p:embeddedFont>
    <p:embeddedFont>
      <p:font typeface="Pretendard Medium"/>
      <p:bold r:id="rId17"/>
    </p:embeddedFont>
    <p:embeddedFont>
      <p:font typeface="Pretendard Bold"/>
      <p:bold r:id="rId18"/>
    </p:embeddedFont>
    <p:embeddedFont>
      <p:font typeface="Pretendard ExtraLight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" y="4241800"/>
            <a:ext cx="15252700" cy="2679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8953500"/>
            <a:ext cx="16179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87500" y="4000500"/>
            <a:ext cx="14427200" cy="469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700" b="false" i="false" u="none" strike="noStrike">
                <a:solidFill>
                  <a:srgbClr val="000000"/>
                </a:solidFill>
                <a:latin typeface="Gong Gothic Medium"/>
              </a:rPr>
              <a:t>ERC-20 </a:t>
            </a:r>
            <a:r>
              <a:rPr lang="ko-KR" sz="9700" b="false" i="false" u="none" strike="noStrike">
                <a:solidFill>
                  <a:srgbClr val="000000"/>
                </a:solidFill>
                <a:ea typeface="Gong Gothic Medium"/>
              </a:rPr>
              <a:t>기반</a:t>
            </a:r>
            <a:r>
              <a:rPr lang="en-US" sz="9700" b="false" i="false" u="none" strike="noStrike">
                <a:solidFill>
                  <a:srgbClr val="000000"/>
                </a:solidFill>
                <a:latin typeface="Gong Gothic Medium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9700" b="false" i="false" u="none" strike="noStrike">
                <a:solidFill>
                  <a:srgbClr val="000000"/>
                </a:solidFill>
                <a:ea typeface="Gong Gothic Medium"/>
              </a:rPr>
              <a:t>출석</a:t>
            </a:r>
            <a:r>
              <a:rPr lang="en-US" sz="97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9700" b="false" i="false" u="none" strike="noStrike">
                <a:solidFill>
                  <a:srgbClr val="000000"/>
                </a:solidFill>
                <a:ea typeface="Gong Gothic Medium"/>
              </a:rPr>
              <a:t>보상</a:t>
            </a:r>
            <a:r>
              <a:rPr lang="en-US" sz="97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9700" b="false" i="false" u="none" strike="noStrike">
                <a:solidFill>
                  <a:srgbClr val="000000"/>
                </a:solidFill>
                <a:ea typeface="Gong Gothic Medium"/>
              </a:rPr>
              <a:t>시스템</a:t>
            </a:r>
          </a:p>
          <a:p>
            <a:pPr algn="ctr" lvl="0">
              <a:lnSpc>
                <a:spcPct val="99600"/>
              </a:lnSpc>
            </a:pPr>
            <a:r>
              <a:rPr lang="en-US" sz="9700" b="false" i="false" u="none" strike="noStrike">
                <a:solidFill>
                  <a:srgbClr val="000000"/>
                </a:solidFill>
                <a:latin typeface="Gong Gothic Medium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6000" y="9271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35200" y="7543800"/>
            <a:ext cx="16891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Gong Gothic Medium"/>
              </a:rPr>
              <a:t>5</a:t>
            </a:r>
            <a:r>
              <a:rPr lang="ko-KR" sz="5300" b="false" i="false" u="none" strike="noStrike">
                <a:solidFill>
                  <a:srgbClr val="000000"/>
                </a:solidFill>
                <a:ea typeface="Gong Gothic Medium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97400" y="4368800"/>
            <a:ext cx="9093200" cy="187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51100" y="7772400"/>
            <a:ext cx="133858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51100" y="9486900"/>
            <a:ext cx="133858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229100" y="4406900"/>
            <a:ext cx="98171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700" b="false" i="false" u="none" strike="noStrike">
                <a:solidFill>
                  <a:srgbClr val="000000"/>
                </a:solidFill>
                <a:ea typeface="Pretendard Medium"/>
              </a:rPr>
              <a:t>감사합니다</a:t>
            </a:r>
            <a:r>
              <a:rPr lang="en-US" sz="97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00" y="3302000"/>
            <a:ext cx="64262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900" b="false" i="false" u="none" strike="noStrike">
                <a:solidFill>
                  <a:srgbClr val="000000"/>
                </a:solidFill>
                <a:latin typeface="Pretendard ExtraLight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000" y="9144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800" y="5905500"/>
            <a:ext cx="73406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89100" y="3213100"/>
            <a:ext cx="3124200" cy="252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700" b="false" i="false" u="none" strike="noStrike">
                <a:solidFill>
                  <a:srgbClr val="000000"/>
                </a:solidFill>
                <a:ea typeface="Gong Gothic Medium"/>
              </a:rPr>
              <a:t>목차</a:t>
            </a:r>
          </a:p>
          <a:p>
            <a:pPr algn="l" lvl="0">
              <a:lnSpc>
                <a:spcPct val="99600"/>
              </a:lnSpc>
            </a:pPr>
            <a:r>
              <a:rPr lang="ko-KR" sz="7700" b="false" i="false" u="none" strike="noStrike">
                <a:solidFill>
                  <a:srgbClr val="000000"/>
                </a:solidFill>
                <a:ea typeface="Gong Gothic Medium"/>
              </a:rPr>
              <a:t>페이지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6100" y="4343400"/>
            <a:ext cx="2400300" cy="2336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85200" y="4660900"/>
            <a:ext cx="15748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80400" y="5448300"/>
            <a:ext cx="2171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시스템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2400" y="4699000"/>
            <a:ext cx="66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06100" y="4343400"/>
            <a:ext cx="2400300" cy="2336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12500" y="4660900"/>
            <a:ext cx="1574800" cy="482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820400" y="5448300"/>
            <a:ext cx="2171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세부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69700" y="4699000"/>
            <a:ext cx="66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246100" y="4343400"/>
            <a:ext cx="2400300" cy="2336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52500" y="4660900"/>
            <a:ext cx="1574800" cy="482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360400" y="5232400"/>
            <a:ext cx="2286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했던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시스템과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차별점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09700" y="4699000"/>
            <a:ext cx="66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53500" y="7048500"/>
            <a:ext cx="2400300" cy="2336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72600" y="7366000"/>
            <a:ext cx="1574800" cy="482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067800" y="8166100"/>
            <a:ext cx="2171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시연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영상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800" y="7416800"/>
            <a:ext cx="66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03400" y="2717800"/>
            <a:ext cx="508000" cy="482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79300" y="7048500"/>
            <a:ext cx="2400300" cy="2336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98400" y="7366000"/>
            <a:ext cx="1574800" cy="482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293600" y="8166100"/>
            <a:ext cx="2171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역할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55600" y="7416800"/>
            <a:ext cx="660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Bold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32000" y="8636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56500" y="2997200"/>
            <a:ext cx="93980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Gong Gothic Medium"/>
              </a:rPr>
              <a:t>ERC-20 </a:t>
            </a:r>
            <a:r>
              <a:rPr lang="ko-KR" sz="5300" b="false" i="false" u="none" strike="noStrike">
                <a:solidFill>
                  <a:srgbClr val="000000"/>
                </a:solidFill>
                <a:ea typeface="Gong Gothic Medium"/>
              </a:rPr>
              <a:t>기반</a:t>
            </a:r>
            <a:r>
              <a:rPr lang="en-US" sz="53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Gong Gothic Medium"/>
              </a:rPr>
              <a:t>출석</a:t>
            </a:r>
            <a:r>
              <a:rPr lang="en-US" sz="53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Gong Gothic Medium"/>
              </a:rPr>
              <a:t>보상</a:t>
            </a:r>
            <a:r>
              <a:rPr lang="en-US" sz="53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Gong Gothic Medium"/>
              </a:rPr>
              <a:t>시스템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60800" y="3937000"/>
            <a:ext cx="9639300" cy="6350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시스템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100" y="2286000"/>
            <a:ext cx="13970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000" y="8636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4864100"/>
            <a:ext cx="4254500" cy="425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23100" y="4775200"/>
            <a:ext cx="4254500" cy="425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84100" y="4775200"/>
            <a:ext cx="4254500" cy="425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4900" y="5422900"/>
            <a:ext cx="3314700" cy="314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00800" y="4165600"/>
            <a:ext cx="5473700" cy="547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76200" y="5143500"/>
            <a:ext cx="3657600" cy="3657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세부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1800" y="9334500"/>
            <a:ext cx="2082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사용자</a:t>
            </a:r>
            <a:r>
              <a:rPr lang="en-US" sz="31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8000" y="9309100"/>
            <a:ext cx="2082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관리자</a:t>
            </a:r>
            <a:r>
              <a:rPr lang="en-US" sz="31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01600" y="9296400"/>
            <a:ext cx="3708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스마트</a:t>
            </a:r>
            <a:r>
              <a:rPr lang="en-US" sz="31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컨트랙트</a:t>
            </a:r>
            <a:r>
              <a:rPr lang="en-US" sz="31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2600" y="3937000"/>
            <a:ext cx="14782800" cy="5880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세부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00300" y="3657600"/>
            <a:ext cx="13271500" cy="641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세부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13000" y="4318000"/>
            <a:ext cx="13144500" cy="5143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기반했던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시스템과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차별점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시연</a:t>
            </a:r>
            <a:r>
              <a:rPr lang="en-US" sz="64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영상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527300" y="-1498600"/>
            <a:ext cx="13220700" cy="17284700"/>
          </a:xfrm>
          <a:prstGeom prst="rect">
            <a:avLst/>
          </a:prstGeom>
          <a:effectLst>
            <a:outerShdw dir="10800000" dist="0" blurRad="653365">
              <a:srgbClr val="000000">
                <a:alpha val="4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3657600"/>
            <a:ext cx="16179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20900" y="2857500"/>
            <a:ext cx="1244600" cy="254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733800" y="4914900"/>
          <a:ext cx="10807700" cy="3810000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</a:tblGrid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4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김도현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팀장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주요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피피티제작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김대홍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발표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부분개발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배유화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보고서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부분개발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손영준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총괄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시연영상촬영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심다정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보고서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피피티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제작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225800" y="2286000"/>
            <a:ext cx="141732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400" b="false" i="false" u="none" strike="noStrike">
                <a:solidFill>
                  <a:srgbClr val="000000"/>
                </a:solidFill>
                <a:ea typeface="Gong Gothic Medium"/>
              </a:rPr>
              <a:t>역할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2209800"/>
            <a:ext cx="12446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Pretendard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2500" y="901700"/>
            <a:ext cx="4508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네트워크보안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Gong Gothic Medium"/>
              </a:rPr>
              <a:t>블록체인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